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6" r:id="rId3"/>
    <p:sldId id="305" r:id="rId4"/>
    <p:sldId id="306" r:id="rId5"/>
    <p:sldId id="310" r:id="rId6"/>
    <p:sldId id="311" r:id="rId7"/>
    <p:sldId id="309" r:id="rId8"/>
    <p:sldId id="314" r:id="rId9"/>
    <p:sldId id="317" r:id="rId10"/>
    <p:sldId id="319" r:id="rId11"/>
    <p:sldId id="320" r:id="rId12"/>
    <p:sldId id="32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68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3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3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52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2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6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19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51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65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6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B901-E273-40EB-9164-2F721C76CD9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3029-9180-4D60-ADA0-29B59065A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67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m287e5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480" y="1571612"/>
            <a:ext cx="43577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«Спорт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–спортивные игры в системе патриотического воспитания детей 6-7 лет»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231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педчтения фото\P_20190905_1117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39" t="16374" r="20303" b="2750"/>
          <a:stretch/>
        </p:blipFill>
        <p:spPr bwMode="auto">
          <a:xfrm>
            <a:off x="5429256" y="2857496"/>
            <a:ext cx="3327186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714356"/>
            <a:ext cx="357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 в массовой гонке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 Лыжня России», в спартакиаде дошкольников  является важным фактором в формировании патриотических чувств.</a:t>
            </a:r>
          </a:p>
          <a:p>
            <a:endParaRPr lang="ru-RU" dirty="0"/>
          </a:p>
        </p:txBody>
      </p:sp>
      <p:pic>
        <p:nvPicPr>
          <p:cNvPr id="3073" name="Picture 1" descr="C:\Users\83C6~1\AppData\Local\Temp\Rar$DIa3128.1972\IMG-20201006-WA0024.jpg"/>
          <p:cNvPicPr>
            <a:picLocks noChangeAspect="1" noChangeArrowheads="1"/>
          </p:cNvPicPr>
          <p:nvPr/>
        </p:nvPicPr>
        <p:blipFill>
          <a:blip r:embed="rId4"/>
          <a:srcRect l="11536" t="13158" r="14634" b="7893"/>
          <a:stretch>
            <a:fillRect/>
          </a:stretch>
        </p:blipFill>
        <p:spPr bwMode="auto">
          <a:xfrm>
            <a:off x="857224" y="2643182"/>
            <a:ext cx="3357586" cy="3147737"/>
          </a:xfrm>
          <a:prstGeom prst="rect">
            <a:avLst/>
          </a:prstGeom>
          <a:noFill/>
        </p:spPr>
      </p:pic>
      <p:pic>
        <p:nvPicPr>
          <p:cNvPr id="3074" name="Picture 2" descr="C:\Users\83C6~1\AppData\Local\Temp\Rar$DIa3128.33717\IMG-20201006-WA0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71480"/>
            <a:ext cx="3424427" cy="2014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4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ДД\P1060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8" t="10874" r="20015" b="23516"/>
          <a:stretch/>
        </p:blipFill>
        <p:spPr bwMode="auto">
          <a:xfrm>
            <a:off x="428595" y="214290"/>
            <a:ext cx="3273159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досуги лето 2019\социум\P10603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03" t="19309" r="6401" b="30139"/>
          <a:stretch/>
        </p:blipFill>
        <p:spPr bwMode="auto">
          <a:xfrm>
            <a:off x="4572000" y="4286256"/>
            <a:ext cx="4000528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Новая папка (2)\DSC02107.JPG"/>
          <p:cNvPicPr>
            <a:picLocks noChangeAspect="1" noChangeArrowheads="1"/>
          </p:cNvPicPr>
          <p:nvPr/>
        </p:nvPicPr>
        <p:blipFill rotWithShape="1">
          <a:blip r:embed="rId5" cstate="print"/>
          <a:srcRect l="25048" t="40163" r="31575" b="26450"/>
          <a:stretch/>
        </p:blipFill>
        <p:spPr bwMode="auto">
          <a:xfrm>
            <a:off x="642910" y="4286256"/>
            <a:ext cx="3396194" cy="2286016"/>
          </a:xfrm>
          <a:prstGeom prst="rect">
            <a:avLst/>
          </a:prstGeom>
          <a:noFill/>
        </p:spPr>
      </p:pic>
      <p:pic>
        <p:nvPicPr>
          <p:cNvPr id="9" name="Содержимое 3" descr="G:\проект с 5 садом\IMG_20151106_111706.jpg"/>
          <p:cNvPicPr>
            <a:picLocks/>
          </p:cNvPicPr>
          <p:nvPr/>
        </p:nvPicPr>
        <p:blipFill>
          <a:blip r:embed="rId6" cstate="print"/>
          <a:srcRect l="11056" t="22052" r="13595" b="1990"/>
          <a:stretch>
            <a:fillRect/>
          </a:stretch>
        </p:blipFill>
        <p:spPr bwMode="auto">
          <a:xfrm>
            <a:off x="4857752" y="28572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2714620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Проведение совместных спортивных мероприятий с воспитанниками других детских учреждений способствуют совершенствованию физических качеств, а также дружеских взаимоотношений, развивают  чувство коллективизма.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4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1571604" y="428604"/>
            <a:ext cx="45720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еленаправленная работа по патриотическому воспитанию средствами физической культуры и спорта, обеспечивает  формирование патриотических чувств у воспитанников, которые в будущем превратятся в огромную любовь к своей стране, своему народу, родине.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ксандра\Desktop\P1050642.JPG"/>
          <p:cNvPicPr>
            <a:picLocks noChangeAspect="1" noChangeArrowheads="1"/>
          </p:cNvPicPr>
          <p:nvPr/>
        </p:nvPicPr>
        <p:blipFill>
          <a:blip r:embed="rId3" cstate="print"/>
          <a:srcRect l="22414" t="15132" r="20690" b="3514"/>
          <a:stretch>
            <a:fillRect/>
          </a:stretch>
        </p:blipFill>
        <p:spPr bwMode="auto">
          <a:xfrm>
            <a:off x="2571736" y="3000372"/>
            <a:ext cx="3643338" cy="4039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9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357167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Патриотизм –это не значит одна любовь к своей родине.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гораздо больше…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сознание своей неотъемлемости от родины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неотъемлемое переживание вместе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ней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её счастливых и несчастных дней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Толстой А.Н.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Чтобы в будущем наши дети умели уважать себя и других, необходимо с раннего детства  воспитывать  у них патриотизм, гуманизм по отношению ко всему живому, нравственные качества.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Иными словами, нужно воспитывать будущего гражданина своей страны.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Одним из эффективных средств являются занятия физической культурой и спортом.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процессе работы используются различные формы и методы: праздники, досуги, подвижные игры, эстафеты, а так же проведение физкультурных, совместных с родителями мероприятий.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8664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едчтения фото\IMG_1696.JPG"/>
          <p:cNvPicPr>
            <a:picLocks noChangeAspect="1" noChangeArrowheads="1"/>
          </p:cNvPicPr>
          <p:nvPr/>
        </p:nvPicPr>
        <p:blipFill>
          <a:blip r:embed="rId3" cstate="print"/>
          <a:srcRect l="-1923" t="-7692" r="3845" b="17948"/>
          <a:stretch>
            <a:fillRect/>
          </a:stretch>
        </p:blipFill>
        <p:spPr bwMode="auto">
          <a:xfrm>
            <a:off x="285720" y="214290"/>
            <a:ext cx="3563616" cy="2571768"/>
          </a:xfrm>
          <a:prstGeom prst="rect">
            <a:avLst/>
          </a:prstGeom>
          <a:noFill/>
        </p:spPr>
      </p:pic>
      <p:pic>
        <p:nvPicPr>
          <p:cNvPr id="3" name="Picture 2" descr="C:\Users\User\Desktop\фото патриотическое воспитание\P1060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28860" y="12287312"/>
            <a:ext cx="2072723" cy="2111293"/>
          </a:xfrm>
          <a:prstGeom prst="rect">
            <a:avLst/>
          </a:prstGeom>
          <a:noFill/>
        </p:spPr>
      </p:pic>
      <p:pic>
        <p:nvPicPr>
          <p:cNvPr id="1027" name="Picture 3" descr="F:\DCIM\106_PANA\P1060465.JPG"/>
          <p:cNvPicPr>
            <a:picLocks noChangeAspect="1" noChangeArrowheads="1"/>
          </p:cNvPicPr>
          <p:nvPr/>
        </p:nvPicPr>
        <p:blipFill>
          <a:blip r:embed="rId5" cstate="print"/>
          <a:srcRect b="5085"/>
          <a:stretch>
            <a:fillRect/>
          </a:stretch>
        </p:blipFill>
        <p:spPr bwMode="auto">
          <a:xfrm>
            <a:off x="4572000" y="428604"/>
            <a:ext cx="3311661" cy="2357454"/>
          </a:xfrm>
          <a:prstGeom prst="rect">
            <a:avLst/>
          </a:prstGeom>
          <a:noFill/>
        </p:spPr>
      </p:pic>
      <p:pic>
        <p:nvPicPr>
          <p:cNvPr id="1028" name="Picture 4" descr="F:\DCIM\106_PANA\P1060468.JPG"/>
          <p:cNvPicPr>
            <a:picLocks noChangeAspect="1" noChangeArrowheads="1"/>
          </p:cNvPicPr>
          <p:nvPr/>
        </p:nvPicPr>
        <p:blipFill>
          <a:blip r:embed="rId6" cstate="print"/>
          <a:srcRect l="5556" t="12345" r="-3704" b="1234"/>
          <a:stretch>
            <a:fillRect/>
          </a:stretch>
        </p:blipFill>
        <p:spPr bwMode="auto">
          <a:xfrm>
            <a:off x="357158" y="3143248"/>
            <a:ext cx="3680626" cy="27163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3000372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детей  с военными профессиями,  чтение художественной литературы на военную тему, рассматривание альбомом, презентаций, посещение музея- все это предшествующая работа для подготовки и проведения мероприятий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фото 2013-14г\P1030809.JPG"/>
          <p:cNvPicPr>
            <a:picLocks noChangeAspect="1" noChangeArrowheads="1"/>
          </p:cNvPicPr>
          <p:nvPr/>
        </p:nvPicPr>
        <p:blipFill>
          <a:blip r:embed="rId3" cstate="print"/>
          <a:srcRect l="10227" t="6818" r="-569" b="9090"/>
          <a:stretch>
            <a:fillRect/>
          </a:stretch>
        </p:blipFill>
        <p:spPr bwMode="auto">
          <a:xfrm>
            <a:off x="357158" y="357166"/>
            <a:ext cx="3786214" cy="2643206"/>
          </a:xfrm>
          <a:prstGeom prst="rect">
            <a:avLst/>
          </a:prstGeom>
          <a:noFill/>
        </p:spPr>
      </p:pic>
      <p:pic>
        <p:nvPicPr>
          <p:cNvPr id="7" name="Picture 2" descr="E:\фото 2013-14г\P1030801.JPG"/>
          <p:cNvPicPr>
            <a:picLocks noChangeAspect="1" noChangeArrowheads="1"/>
          </p:cNvPicPr>
          <p:nvPr/>
        </p:nvPicPr>
        <p:blipFill>
          <a:blip r:embed="rId4" cstate="print"/>
          <a:srcRect l="12766" t="15385"/>
          <a:stretch>
            <a:fillRect/>
          </a:stretch>
        </p:blipFill>
        <p:spPr bwMode="auto">
          <a:xfrm>
            <a:off x="4714876" y="428604"/>
            <a:ext cx="3283947" cy="2643205"/>
          </a:xfrm>
          <a:prstGeom prst="rect">
            <a:avLst/>
          </a:prstGeom>
          <a:noFill/>
        </p:spPr>
      </p:pic>
      <p:pic>
        <p:nvPicPr>
          <p:cNvPr id="8" name="Содержимое 4" descr="C:\Users\777\Desktop\лыжная база\лыжная база фото\DSC07334.JPG"/>
          <p:cNvPicPr>
            <a:picLocks/>
          </p:cNvPicPr>
          <p:nvPr/>
        </p:nvPicPr>
        <p:blipFill>
          <a:blip r:embed="rId5" cstate="print"/>
          <a:srcRect r="1219" b="18168"/>
          <a:stretch>
            <a:fillRect/>
          </a:stretch>
        </p:blipFill>
        <p:spPr>
          <a:xfrm>
            <a:off x="428596" y="3143248"/>
            <a:ext cx="3786214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8" y="342900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 дню защитника Отечества проводится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спортивная игра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« Зарница»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\DSC02542.JPG"/>
          <p:cNvPicPr>
            <a:picLocks noChangeAspect="1" noChangeArrowheads="1"/>
          </p:cNvPicPr>
          <p:nvPr/>
        </p:nvPicPr>
        <p:blipFill>
          <a:blip r:embed="rId3" cstate="print"/>
          <a:srcRect l="11364" r="31818" b="21211"/>
          <a:stretch>
            <a:fillRect/>
          </a:stretch>
        </p:blipFill>
        <p:spPr bwMode="auto">
          <a:xfrm>
            <a:off x="357158" y="214290"/>
            <a:ext cx="3457372" cy="3071834"/>
          </a:xfrm>
          <a:prstGeom prst="rect">
            <a:avLst/>
          </a:prstGeom>
          <a:noFill/>
        </p:spPr>
      </p:pic>
      <p:pic>
        <p:nvPicPr>
          <p:cNvPr id="9" name="Picture 2" descr="E:\педчтения фото\DSC05182.JPG"/>
          <p:cNvPicPr>
            <a:picLocks noChangeAspect="1" noChangeArrowheads="1"/>
          </p:cNvPicPr>
          <p:nvPr/>
        </p:nvPicPr>
        <p:blipFill>
          <a:blip r:embed="rId4" cstate="print"/>
          <a:srcRect l="36719" t="30208" r="12500" b="34375"/>
          <a:stretch>
            <a:fillRect/>
          </a:stretch>
        </p:blipFill>
        <p:spPr bwMode="auto">
          <a:xfrm>
            <a:off x="318462" y="3429000"/>
            <a:ext cx="3994574" cy="3143272"/>
          </a:xfrm>
          <a:prstGeom prst="rect">
            <a:avLst/>
          </a:prstGeom>
          <a:noFill/>
        </p:spPr>
      </p:pic>
      <p:pic>
        <p:nvPicPr>
          <p:cNvPr id="10" name="Picture 2" descr="E:\педчтения фото\DSC04273.JPG"/>
          <p:cNvPicPr>
            <a:picLocks noChangeAspect="1" noChangeArrowheads="1"/>
          </p:cNvPicPr>
          <p:nvPr/>
        </p:nvPicPr>
        <p:blipFill>
          <a:blip r:embed="rId5" cstate="print"/>
          <a:srcRect l="26923" t="40626" r="18789" b="6410"/>
          <a:stretch>
            <a:fillRect/>
          </a:stretch>
        </p:blipFill>
        <p:spPr bwMode="auto">
          <a:xfrm>
            <a:off x="4643438" y="3571876"/>
            <a:ext cx="4100508" cy="300037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43372" y="642918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 мероприятий посвященных  23 февраля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9 мая-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является  формирование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патриотических чувств, воспитание гордости за  свою страну, уважения к ветеранам и старшему поколению. Большое внимание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уделяется строевой подготовке под военные марши.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23\DSC01712.JPG"/>
          <p:cNvPicPr/>
          <p:nvPr/>
        </p:nvPicPr>
        <p:blipFill>
          <a:blip r:embed="rId3" cstate="print"/>
          <a:srcRect l="12308" t="14000" r="3077" b="22000"/>
          <a:stretch>
            <a:fillRect/>
          </a:stretch>
        </p:blipFill>
        <p:spPr bwMode="auto">
          <a:xfrm>
            <a:off x="4572000" y="285728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23\DSC01728.JPG"/>
          <p:cNvPicPr/>
          <p:nvPr/>
        </p:nvPicPr>
        <p:blipFill>
          <a:blip r:embed="rId4" cstate="print"/>
          <a:srcRect l="21667" t="21535" r="11667" b="18646"/>
          <a:stretch>
            <a:fillRect/>
          </a:stretch>
        </p:blipFill>
        <p:spPr bwMode="auto">
          <a:xfrm>
            <a:off x="4500562" y="3571876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23\DSC01653.JPG"/>
          <p:cNvPicPr/>
          <p:nvPr/>
        </p:nvPicPr>
        <p:blipFill>
          <a:blip r:embed="rId5" cstate="print"/>
          <a:srcRect l="17647" t="17647" r="9804" b="23529"/>
          <a:stretch>
            <a:fillRect/>
          </a:stretch>
        </p:blipFill>
        <p:spPr bwMode="auto">
          <a:xfrm>
            <a:off x="428596" y="3214686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500042"/>
            <a:ext cx="3714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чтобы вызвать у детей желания быть похожими на солдат и офицеров через участие в эстафетах, играх с элементами соревнований организую спортивные соревнования с участием родителей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777\Desktop\фото с мячами\DSC09827.JPG"/>
          <p:cNvPicPr>
            <a:picLocks noChangeAspect="1" noChangeArrowheads="1"/>
          </p:cNvPicPr>
          <p:nvPr/>
        </p:nvPicPr>
        <p:blipFill>
          <a:blip r:embed="rId3" cstate="print"/>
          <a:srcRect l="6522" t="19495"/>
          <a:stretch>
            <a:fillRect/>
          </a:stretch>
        </p:blipFill>
        <p:spPr bwMode="auto">
          <a:xfrm>
            <a:off x="500034" y="285728"/>
            <a:ext cx="2789562" cy="2143140"/>
          </a:xfrm>
          <a:prstGeom prst="rect">
            <a:avLst/>
          </a:prstGeom>
          <a:noFill/>
        </p:spPr>
      </p:pic>
      <p:pic>
        <p:nvPicPr>
          <p:cNvPr id="6" name="Picture 2" descr="C:\Users\Admin\Desktop\47fb8240-1a9c-44e0-a746-8434032f37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42" t="32518" r="3204" b="31501"/>
          <a:stretch/>
        </p:blipFill>
        <p:spPr bwMode="auto">
          <a:xfrm>
            <a:off x="4286248" y="285728"/>
            <a:ext cx="4557744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то\DSC01438.JPG"/>
          <p:cNvPicPr>
            <a:picLocks noChangeAspect="1" noChangeArrowheads="1"/>
          </p:cNvPicPr>
          <p:nvPr/>
        </p:nvPicPr>
        <p:blipFill>
          <a:blip r:embed="rId5" cstate="print"/>
          <a:srcRect t="32148" r="27842" b="17633"/>
          <a:stretch>
            <a:fillRect/>
          </a:stretch>
        </p:blipFill>
        <p:spPr bwMode="auto">
          <a:xfrm>
            <a:off x="5143504" y="4572008"/>
            <a:ext cx="3512886" cy="2071702"/>
          </a:xfrm>
          <a:prstGeom prst="rect">
            <a:avLst/>
          </a:prstGeom>
          <a:noFill/>
        </p:spPr>
      </p:pic>
      <p:pic>
        <p:nvPicPr>
          <p:cNvPr id="8" name="Picture 3" descr="C:\Users\Admin\Desktop\DSC054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6" t="18352" b="18352"/>
          <a:stretch/>
        </p:blipFill>
        <p:spPr bwMode="auto">
          <a:xfrm>
            <a:off x="285720" y="4643446"/>
            <a:ext cx="3087421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158" y="2357430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Одним из эффективных средств формирования начал патриотизма является игра.  Через игру у  детей развиваются  такие качества, как: честность,  выдержка, дисциплина,  чувство товарищества. Музыкально- спортивные  праздники и досуги :  «Масленица», « Богатырские потехи», «Ярмарка игр!», «Россия- родина моя», «Рождественские колядки»  знакомят  детей  с народными играми, традициями , многие из которых передаются из поколения в поколение.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педчтения фото\DSC05138.JPG"/>
          <p:cNvPicPr>
            <a:picLocks noChangeAspect="1" noChangeArrowheads="1"/>
          </p:cNvPicPr>
          <p:nvPr/>
        </p:nvPicPr>
        <p:blipFill>
          <a:blip r:embed="rId3" cstate="print"/>
          <a:srcRect l="26562" t="17708" r="30469" b="33333"/>
          <a:stretch>
            <a:fillRect/>
          </a:stretch>
        </p:blipFill>
        <p:spPr bwMode="auto">
          <a:xfrm>
            <a:off x="357158" y="285728"/>
            <a:ext cx="3929090" cy="3357586"/>
          </a:xfrm>
          <a:prstGeom prst="rect">
            <a:avLst/>
          </a:prstGeom>
          <a:noFill/>
        </p:spPr>
      </p:pic>
      <p:pic>
        <p:nvPicPr>
          <p:cNvPr id="7" name="Picture 2" descr="E:\педчтения фото\DSC05164.JPG"/>
          <p:cNvPicPr>
            <a:picLocks noChangeAspect="1" noChangeArrowheads="1"/>
          </p:cNvPicPr>
          <p:nvPr/>
        </p:nvPicPr>
        <p:blipFill>
          <a:blip r:embed="rId4" cstate="print"/>
          <a:srcRect l="25000" t="40625" r="19531" b="8333"/>
          <a:stretch>
            <a:fillRect/>
          </a:stretch>
        </p:blipFill>
        <p:spPr bwMode="auto">
          <a:xfrm>
            <a:off x="4572000" y="287324"/>
            <a:ext cx="3926240" cy="3317909"/>
          </a:xfrm>
          <a:prstGeom prst="rect">
            <a:avLst/>
          </a:prstGeom>
          <a:noFill/>
        </p:spPr>
      </p:pic>
      <p:pic>
        <p:nvPicPr>
          <p:cNvPr id="11" name="Picture 2" descr="E:\фото патриотическое воспитание\DSC02264.JPG"/>
          <p:cNvPicPr>
            <a:picLocks noChangeAspect="1" noChangeArrowheads="1"/>
          </p:cNvPicPr>
          <p:nvPr/>
        </p:nvPicPr>
        <p:blipFill>
          <a:blip r:embed="rId5" cstate="print"/>
          <a:srcRect l="21094" t="35417" r="27343" b="12500"/>
          <a:stretch>
            <a:fillRect/>
          </a:stretch>
        </p:blipFill>
        <p:spPr bwMode="auto">
          <a:xfrm>
            <a:off x="5643570" y="3714752"/>
            <a:ext cx="2952328" cy="291633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flipH="1">
            <a:off x="500034" y="3643314"/>
            <a:ext cx="51435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 любви к Родине начинается у ребенка с привязанности к своему дому, к своей семье, к месту, где он родился. Проводимые  тематические занятия «Смелые пожарные», Дни здоровья, «Экскурсия по родному городу», «Моя семья», воспитывают  чувство гордости за нашу страну, родной город.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4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Новая папка (2)\DSC06939.JPG"/>
          <p:cNvPicPr>
            <a:picLocks noChangeAspect="1" noChangeArrowheads="1"/>
          </p:cNvPicPr>
          <p:nvPr/>
        </p:nvPicPr>
        <p:blipFill>
          <a:blip r:embed="rId3" cstate="print"/>
          <a:srcRect l="24963" t="29937" r="23598" b="28201"/>
          <a:stretch>
            <a:fillRect/>
          </a:stretch>
        </p:blipFill>
        <p:spPr bwMode="auto">
          <a:xfrm>
            <a:off x="428596" y="214290"/>
            <a:ext cx="3628299" cy="2714644"/>
          </a:xfrm>
          <a:prstGeom prst="rect">
            <a:avLst/>
          </a:prstGeom>
          <a:noFill/>
        </p:spPr>
      </p:pic>
      <p:pic>
        <p:nvPicPr>
          <p:cNvPr id="10" name="Рисунок 9" descr="C:\Users\User\Desktop\Новаяспрт досуг в гр №4 папка\DSC01001.JPG"/>
          <p:cNvPicPr/>
          <p:nvPr/>
        </p:nvPicPr>
        <p:blipFill>
          <a:blip r:embed="rId4" cstate="print"/>
          <a:srcRect l="27294" t="23812" r="7828" b="19498"/>
          <a:stretch>
            <a:fillRect/>
          </a:stretch>
        </p:blipFill>
        <p:spPr bwMode="auto">
          <a:xfrm>
            <a:off x="4857752" y="285728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Новаяспрт досуг в гр №4 папка\DSC01011.JPG"/>
          <p:cNvPicPr/>
          <p:nvPr/>
        </p:nvPicPr>
        <p:blipFill>
          <a:blip r:embed="rId5" cstate="print"/>
          <a:srcRect l="11955" t="22651" r="6535" b="14321"/>
          <a:stretch>
            <a:fillRect/>
          </a:stretch>
        </p:blipFill>
        <p:spPr bwMode="auto">
          <a:xfrm>
            <a:off x="4572000" y="2928934"/>
            <a:ext cx="4159934" cy="331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857496"/>
            <a:ext cx="39290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Важным фактором в формировании патриотических чувств, являются проводимые совместно с родителями  спортивные мероприятия « Папа, мама, я – спортивная семья», «Хочу на папу быть похожим!», «Я и моя семья!»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взрослые на глазах у детей демонстрируют свое умение бегать, прыгать, соревноваться, это поучительно всем, и особенно детям, так как это создает определенный эмоциональный настрой, дарит огромную радость от взаимного общения, развивает чувство гордости за успехи своих родителей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564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526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Патриотизм –это не значит одна любовь к своей родине. Это гораздо больше… Это сознание своей неотъемлемости от родины и неотъемлемое переживание вместе с ней её счастливых и несчастных дней.</dc:title>
  <dc:creator>Admin</dc:creator>
  <cp:lastModifiedBy>Александра</cp:lastModifiedBy>
  <cp:revision>64</cp:revision>
  <dcterms:created xsi:type="dcterms:W3CDTF">2019-11-05T13:55:44Z</dcterms:created>
  <dcterms:modified xsi:type="dcterms:W3CDTF">2020-10-06T07:46:52Z</dcterms:modified>
</cp:coreProperties>
</file>